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0" r:id="rId2"/>
    <p:sldId id="262" r:id="rId3"/>
    <p:sldId id="278" r:id="rId4"/>
    <p:sldId id="258" r:id="rId5"/>
    <p:sldId id="263" r:id="rId6"/>
    <p:sldId id="257" r:id="rId7"/>
    <p:sldId id="272" r:id="rId8"/>
    <p:sldId id="284" r:id="rId9"/>
    <p:sldId id="282" r:id="rId10"/>
    <p:sldId id="265" r:id="rId11"/>
    <p:sldId id="270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86E7"/>
    <a:srgbClr val="F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4"/>
    <p:restoredTop sz="94543"/>
  </p:normalViewPr>
  <p:slideViewPr>
    <p:cSldViewPr snapToGrid="0" snapToObjects="1">
      <p:cViewPr>
        <p:scale>
          <a:sx n="115" d="100"/>
          <a:sy n="115" d="100"/>
        </p:scale>
        <p:origin x="2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0ED83-0721-4D58-8B81-8A2B7B69DAE0}" type="datetimeFigureOut">
              <a:rPr lang="en-US" smtClean="0"/>
              <a:t>5/16/25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FBA9E-D98E-4632-A49C-43D5D31EE16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50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FBA9E-D98E-4632-A49C-43D5D31EE1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6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C404F-29DA-AD45-8BFD-52177B56A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AA2343-982C-C048-A113-361CA4DEB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854A1E-B862-BF48-8F4A-EEA7C650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4AE8D3-D3BE-714A-B6C5-9010BE97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D55F1C-EC51-4E4E-A7F2-3EBE069C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B0EE75-187D-1E40-9042-0D17F648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801A99-5103-6049-A5CD-EFF851529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1DA9C9-A0B1-404B-892C-7F624A098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B1A499-DC27-A940-A174-7317E43B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A4580F-173F-3347-BF0B-88222266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579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DB56D8A-0A3B-BD49-8E32-E0773ED558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B2E378-C8C8-AD41-9EA7-D111A4C29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572FD7-20B3-4347-BD66-9B4FA0BA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7FE26A-494E-F54C-8010-C5CD8497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A9BABC-9142-194A-B2FA-A5607B48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89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AEDCA-0D6F-084B-BD95-BE37F4F6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ECE160-1BDD-BC4E-8380-8E4B363C3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B7702B-99D8-7A49-85F1-A80B80D6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94BAC2-A4DC-A941-AF80-F40A3E0A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6BBE00-0AED-224F-9BF8-2ADC0486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45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F85DEA-4C3D-2A4B-A246-BF7B425B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4063EC-951A-BE44-B458-995F9EE91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9B9D5D-6A39-6C4F-BF4E-38341537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1DC5A1-B0D8-EA41-9125-32C63696B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0C154B-44E7-AA49-9E1D-662883D8E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17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FF2A-5A79-7240-8DC5-B5D955F1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640825-DBAC-294B-B22D-21A27B29F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3E6E53-63BF-B040-BDCE-6D53A342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D27005-0D99-C04A-A847-64E245B6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6F029E-5BC5-F445-AE11-07AFCCC9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400D26-6B86-3A4B-BDDE-6CF54F5E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79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DD2C0F-14C2-6444-928E-EA0CA624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A1C930-0D16-0D42-89B7-18EF91E96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92A057-A46C-654F-98AB-894EFDA1F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96DA4B1-C462-7149-9FD3-3EE46356F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9605731-2B1A-0041-9CFC-CE9744CDD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5684C5-158B-7444-B5B4-D043828E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033E000-1F1E-AA4A-A026-EBA9744D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CD564F2-7708-9D47-B256-F41E82EB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564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BB4511-1CDC-C748-931B-7E5FC423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0DA8F3-C78B-0A46-9836-4844F3A4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592F20-83A8-8947-9C18-41A4E77B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1A7655-79DA-3B46-9219-D945800D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448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E8E0695-EE43-364D-9E74-B7F3B457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207B0D1-D26D-6A4A-8439-00999347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CF3D65-DC06-D246-92F8-70551A69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52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282939-B068-E24B-8D7B-7514CE99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9EE8E6-81AC-6945-A556-29DFB7333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968333-68B5-7541-8B75-971B7FD5F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ACBD98-64A4-D040-8DFE-1DDB3610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E4BBBC-ED6F-134F-A04A-EC2F6BD5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C76187-D7AF-3A4D-B3F0-55C8ED32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60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C75AB7-15FA-2E47-A486-A42105F0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840261C-D506-6B46-A543-708EFEBCF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DA1B34-745B-9344-A688-38E0B72D9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48C735-978A-054A-A7C4-A46C2015F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CBF6F0-12CB-D447-8D66-84107765C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62ECD9-27B8-8547-8882-7CE2DBE7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98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56F3DA0-1E5E-FC49-BCC4-B2BE2686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36BD5D-AFE5-B64C-864A-09F0AAE73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172CDE-BF20-C548-80D6-0E59E29E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850B-22F6-4949-B9B3-3453A574A45A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8B5C62-0F9F-934B-98A0-770C4F3FC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1CAF47-6DCA-6144-96BE-01776457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96351-7800-9A46-93C8-54D2FFFF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49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410822" y="418537"/>
            <a:ext cx="7506858" cy="139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1020763">
              <a:lnSpc>
                <a:spcPts val="3360"/>
              </a:lnSpc>
            </a:pPr>
            <a:endParaRPr lang="it-IT" altLang="en-US" sz="2800" b="1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 defTabSz="1020763">
              <a:lnSpc>
                <a:spcPts val="336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“Introduzione alla malattia: </a:t>
            </a:r>
          </a:p>
          <a:p>
            <a:pPr algn="ctr" defTabSz="1020763">
              <a:lnSpc>
                <a:spcPts val="336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Mielofibrosi”</a:t>
            </a:r>
          </a:p>
        </p:txBody>
      </p:sp>
      <p:sp>
        <p:nvSpPr>
          <p:cNvPr id="14342" name="CasellaDiTesto 2"/>
          <p:cNvSpPr txBox="1">
            <a:spLocks noChangeArrowheads="1"/>
          </p:cNvSpPr>
          <p:nvPr/>
        </p:nvSpPr>
        <p:spPr bwMode="auto">
          <a:xfrm>
            <a:off x="6197998" y="2290487"/>
            <a:ext cx="3361367" cy="1571357"/>
          </a:xfrm>
          <a:prstGeom prst="rect">
            <a:avLst/>
          </a:prstGeom>
          <a:noFill/>
          <a:ln>
            <a:noFill/>
          </a:ln>
        </p:spPr>
        <p:txBody>
          <a:bodyPr wrap="non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2340"/>
              </a:lnSpc>
              <a:defRPr/>
            </a:pPr>
            <a:r>
              <a:rPr lang="it-IT" altLang="en-US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Alessandro M. Vannucchi</a:t>
            </a:r>
          </a:p>
          <a:p>
            <a:pPr algn="ctr">
              <a:lnSpc>
                <a:spcPts val="2340"/>
              </a:lnSpc>
              <a:defRPr/>
            </a:pPr>
            <a:endParaRPr lang="it-IT" altLang="en-US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lnSpc>
                <a:spcPts val="2340"/>
              </a:lnSpc>
              <a:defRPr/>
            </a:pP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CRIMM, AOU Careggi, Firenze</a:t>
            </a:r>
            <a:endParaRPr lang="it-IT" altLang="en-US" sz="18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lnSpc>
                <a:spcPts val="2340"/>
              </a:lnSpc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lnSpc>
                <a:spcPts val="2340"/>
              </a:lnSpc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063552" y="876740"/>
            <a:ext cx="34563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ai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pazienti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con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17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2025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4044416"/>
            <a:ext cx="7776864" cy="25420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93919" y="172219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C00000"/>
                </a:solidFill>
              </a:rPr>
              <a:t>Modello MIPSS-70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35BD32-C815-9A4E-BB5E-F3F4FEF5E23D}"/>
              </a:ext>
            </a:extLst>
          </p:cNvPr>
          <p:cNvSpPr txBox="1">
            <a:spLocks/>
          </p:cNvSpPr>
          <p:nvPr/>
        </p:nvSpPr>
        <p:spPr>
          <a:xfrm>
            <a:off x="386096" y="899023"/>
            <a:ext cx="12041945" cy="901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it-IT" sz="2000" b="1" u="sng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MIPSS70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Modello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prognostico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integrato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per I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pazienti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con MF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primaria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candidabili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al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trapianto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di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midollo</a:t>
            </a:r>
            <a:endParaRPr lang="en-US" altLang="it-IT" sz="2000" b="1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89627AC-1D3F-F24D-B597-EC279735F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924" y="6632014"/>
            <a:ext cx="7331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600"/>
              </a:spcAft>
              <a:buClr>
                <a:srgbClr val="A92535"/>
              </a:buClr>
              <a:buFont typeface="Wingdings" pitchFamily="2" charset="2"/>
              <a:buChar char="§"/>
              <a:defRPr sz="2200">
                <a:solidFill>
                  <a:srgbClr val="5A5A5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Font typeface="Wingdings" pitchFamily="2" charset="2"/>
              <a:buChar char="§"/>
              <a:defRPr sz="2000">
                <a:solidFill>
                  <a:srgbClr val="5A5A5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rgbClr val="5A5A5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r>
              <a:rPr lang="it-IT" altLang="it-IT" sz="1000" dirty="0">
                <a:solidFill>
                  <a:srgbClr val="002060"/>
                </a:solidFill>
                <a:cs typeface="Calibri" panose="020F0502020204030204" pitchFamily="34" charset="0"/>
              </a:rPr>
              <a:t>Guglielmelli P, et al. JCO 2018; ;36(4):310-318; Tefferi A  JCO 2018 ; 36 (17): 1769; </a:t>
            </a:r>
            <a:r>
              <a:rPr lang="it-IT" altLang="it-IT" sz="1000" dirty="0" err="1">
                <a:solidFill>
                  <a:srgbClr val="002060"/>
                </a:solidFill>
                <a:cs typeface="Calibri" panose="020F0502020204030204" pitchFamily="34" charset="0"/>
              </a:rPr>
              <a:t>Passamonti</a:t>
            </a:r>
            <a:r>
              <a:rPr lang="it-IT" altLang="it-IT" sz="1000" dirty="0">
                <a:solidFill>
                  <a:srgbClr val="002060"/>
                </a:solidFill>
                <a:cs typeface="Calibri" panose="020F0502020204030204" pitchFamily="34" charset="0"/>
              </a:rPr>
              <a:t> F et al. Leukemia 2017. 31, 2726–2731</a:t>
            </a:r>
          </a:p>
        </p:txBody>
      </p:sp>
      <p:grpSp>
        <p:nvGrpSpPr>
          <p:cNvPr id="7" name="Gruppo 7">
            <a:extLst>
              <a:ext uri="{FF2B5EF4-FFF2-40B4-BE49-F238E27FC236}">
                <a16:creationId xmlns:a16="http://schemas.microsoft.com/office/drawing/2014/main" id="{A6CB73FC-DD75-2340-A5A6-E42409241D27}"/>
              </a:ext>
            </a:extLst>
          </p:cNvPr>
          <p:cNvGrpSpPr>
            <a:grpSpLocks/>
          </p:cNvGrpSpPr>
          <p:nvPr/>
        </p:nvGrpSpPr>
        <p:grpSpPr bwMode="auto">
          <a:xfrm>
            <a:off x="4451133" y="2214922"/>
            <a:ext cx="4305516" cy="3168651"/>
            <a:chOff x="-64226" y="1524031"/>
            <a:chExt cx="5522722" cy="3153953"/>
          </a:xfrm>
        </p:grpSpPr>
        <p:pic>
          <p:nvPicPr>
            <p:cNvPr id="8" name="Immagine 2" descr="Schermata 2017-11-21 alle 22.25.23.png">
              <a:extLst>
                <a:ext uri="{FF2B5EF4-FFF2-40B4-BE49-F238E27FC236}">
                  <a16:creationId xmlns:a16="http://schemas.microsoft.com/office/drawing/2014/main" id="{1E5AE4B2-F1CD-5943-99E8-4FD63392E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524031"/>
              <a:ext cx="5458497" cy="3153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09F9BFB-D54A-8641-A8C0-4B42904E6CA5}"/>
                </a:ext>
              </a:extLst>
            </p:cNvPr>
            <p:cNvSpPr txBox="1"/>
            <p:nvPr/>
          </p:nvSpPr>
          <p:spPr>
            <a:xfrm>
              <a:off x="3133040" y="1994913"/>
              <a:ext cx="1472640" cy="30634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Basso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rischio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0641879-9D69-CA47-96D9-AD9BCD0A10FF}"/>
                </a:ext>
              </a:extLst>
            </p:cNvPr>
            <p:cNvSpPr txBox="1"/>
            <p:nvPr/>
          </p:nvSpPr>
          <p:spPr>
            <a:xfrm>
              <a:off x="3204312" y="3434416"/>
              <a:ext cx="2029043" cy="30634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Rischio</a:t>
              </a: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intermedio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B19FB3E-F725-8945-93E2-3E70A9E49666}"/>
                </a:ext>
              </a:extLst>
            </p:cNvPr>
            <p:cNvSpPr txBox="1"/>
            <p:nvPr/>
          </p:nvSpPr>
          <p:spPr>
            <a:xfrm>
              <a:off x="989737" y="3560203"/>
              <a:ext cx="904334" cy="52079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Alto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rischio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A20FA9E-0601-E846-9A97-B2E00B37FFA9}"/>
                </a:ext>
              </a:extLst>
            </p:cNvPr>
            <p:cNvSpPr txBox="1"/>
            <p:nvPr/>
          </p:nvSpPr>
          <p:spPr>
            <a:xfrm>
              <a:off x="2259469" y="4336675"/>
              <a:ext cx="1551660" cy="264226"/>
            </a:xfrm>
            <a:prstGeom prst="rect">
              <a:avLst/>
            </a:prstGeom>
            <a:solidFill>
              <a:srgbClr val="FFFFFF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2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Survival (years)    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C834E0D-6880-5447-8ADA-3C7E4DBEC55C}"/>
                </a:ext>
              </a:extLst>
            </p:cNvPr>
            <p:cNvSpPr txBox="1"/>
            <p:nvPr/>
          </p:nvSpPr>
          <p:spPr>
            <a:xfrm rot="16200000">
              <a:off x="-346258" y="2589811"/>
              <a:ext cx="1126638" cy="562573"/>
            </a:xfrm>
            <a:prstGeom prst="rect">
              <a:avLst/>
            </a:prstGeom>
            <a:solidFill>
              <a:srgbClr val="FFFFFF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2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Probability (%)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13BA2D7-32BF-A64A-89A8-4CBE5A06179C}"/>
                </a:ext>
              </a:extLst>
            </p:cNvPr>
            <p:cNvSpPr txBox="1"/>
            <p:nvPr/>
          </p:nvSpPr>
          <p:spPr>
            <a:xfrm>
              <a:off x="351456" y="1525612"/>
              <a:ext cx="403425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FC0E0FC-8C95-3C41-BD45-F4376BF7C6DD}"/>
                </a:ext>
              </a:extLst>
            </p:cNvPr>
            <p:cNvSpPr txBox="1"/>
            <p:nvPr/>
          </p:nvSpPr>
          <p:spPr>
            <a:xfrm>
              <a:off x="351456" y="2005973"/>
              <a:ext cx="403425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0.8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58D4BFF-86C0-C34B-9073-10C805CF7AB0}"/>
                </a:ext>
              </a:extLst>
            </p:cNvPr>
            <p:cNvSpPr txBox="1"/>
            <p:nvPr/>
          </p:nvSpPr>
          <p:spPr>
            <a:xfrm>
              <a:off x="351456" y="2511617"/>
              <a:ext cx="403425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0.6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86C309BE-ECEB-5540-A033-DC0BB44D844D}"/>
                </a:ext>
              </a:extLst>
            </p:cNvPr>
            <p:cNvSpPr txBox="1"/>
            <p:nvPr/>
          </p:nvSpPr>
          <p:spPr>
            <a:xfrm>
              <a:off x="351456" y="3003037"/>
              <a:ext cx="403425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0.4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A2FA6CD-2F5A-C248-89D3-161761E24212}"/>
                </a:ext>
              </a:extLst>
            </p:cNvPr>
            <p:cNvSpPr txBox="1"/>
            <p:nvPr/>
          </p:nvSpPr>
          <p:spPr>
            <a:xfrm>
              <a:off x="351456" y="3507103"/>
              <a:ext cx="403425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2495869-0C84-A241-BF4C-3F96FE4642C3}"/>
                </a:ext>
              </a:extLst>
            </p:cNvPr>
            <p:cNvSpPr txBox="1"/>
            <p:nvPr/>
          </p:nvSpPr>
          <p:spPr>
            <a:xfrm>
              <a:off x="498070" y="4094914"/>
              <a:ext cx="302670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D4B6C02-F72C-FB4F-BDF8-CA1A61D0A78F}"/>
                </a:ext>
              </a:extLst>
            </p:cNvPr>
            <p:cNvSpPr txBox="1"/>
            <p:nvPr/>
          </p:nvSpPr>
          <p:spPr>
            <a:xfrm>
              <a:off x="1404223" y="4167601"/>
              <a:ext cx="302670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9B993F5F-10EB-6840-AFF5-A3AA13A3EF5D}"/>
                </a:ext>
              </a:extLst>
            </p:cNvPr>
            <p:cNvSpPr txBox="1"/>
            <p:nvPr/>
          </p:nvSpPr>
          <p:spPr>
            <a:xfrm>
              <a:off x="2076201" y="4156539"/>
              <a:ext cx="368468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2CB2601-8706-854F-82C2-F39002789F02}"/>
                </a:ext>
              </a:extLst>
            </p:cNvPr>
            <p:cNvSpPr txBox="1"/>
            <p:nvPr/>
          </p:nvSpPr>
          <p:spPr>
            <a:xfrm>
              <a:off x="1404223" y="4156539"/>
              <a:ext cx="302670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C4FB349-42DD-8B44-A37C-C797C8BF6591}"/>
                </a:ext>
              </a:extLst>
            </p:cNvPr>
            <p:cNvSpPr txBox="1"/>
            <p:nvPr/>
          </p:nvSpPr>
          <p:spPr>
            <a:xfrm>
              <a:off x="2797052" y="4156539"/>
              <a:ext cx="368468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32FF6E79-10BE-3A43-BE9A-AFFDFBF177E8}"/>
                </a:ext>
              </a:extLst>
            </p:cNvPr>
            <p:cNvSpPr txBox="1"/>
            <p:nvPr/>
          </p:nvSpPr>
          <p:spPr>
            <a:xfrm>
              <a:off x="3515867" y="4156539"/>
              <a:ext cx="368468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E3407E4-995E-0D48-B194-5E5D2B76D8DF}"/>
                </a:ext>
              </a:extLst>
            </p:cNvPr>
            <p:cNvSpPr txBox="1"/>
            <p:nvPr/>
          </p:nvSpPr>
          <p:spPr>
            <a:xfrm>
              <a:off x="4236716" y="4156539"/>
              <a:ext cx="368468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63836484-0CFE-4A4A-ACC9-0E90CCBB2162}"/>
                </a:ext>
              </a:extLst>
            </p:cNvPr>
            <p:cNvSpPr txBox="1"/>
            <p:nvPr/>
          </p:nvSpPr>
          <p:spPr>
            <a:xfrm>
              <a:off x="4959603" y="4156539"/>
              <a:ext cx="368468" cy="21259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pic>
        <p:nvPicPr>
          <p:cNvPr id="30" name="Immagine 1">
            <a:extLst>
              <a:ext uri="{FF2B5EF4-FFF2-40B4-BE49-F238E27FC236}">
                <a16:creationId xmlns:a16="http://schemas.microsoft.com/office/drawing/2014/main" id="{FA756E8A-E9ED-9449-AFD2-1259E806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2803884"/>
            <a:ext cx="3425825" cy="192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ttangolo 31"/>
          <p:cNvSpPr/>
          <p:nvPr/>
        </p:nvSpPr>
        <p:spPr>
          <a:xfrm>
            <a:off x="8836544" y="5046831"/>
            <a:ext cx="2304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http://www.mipss70score.it/</a:t>
            </a:r>
          </a:p>
        </p:txBody>
      </p:sp>
      <p:sp>
        <p:nvSpPr>
          <p:cNvPr id="34" name="CasellaDiTesto 33"/>
          <p:cNvSpPr txBox="1"/>
          <p:nvPr/>
        </p:nvSpPr>
        <p:spPr>
          <a:xfrm rot="16200000">
            <a:off x="3557336" y="3438684"/>
            <a:ext cx="22049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Sopravvivenza Generale (%)</a:t>
            </a:r>
            <a:endParaRPr lang="en-US" sz="14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B19FB3E-F725-8945-93E2-3E70A9E49666}"/>
              </a:ext>
            </a:extLst>
          </p:cNvPr>
          <p:cNvSpPr txBox="1"/>
          <p:nvPr/>
        </p:nvSpPr>
        <p:spPr bwMode="auto">
          <a:xfrm>
            <a:off x="9144419" y="4006250"/>
            <a:ext cx="70501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B19FB3E-F725-8945-93E2-3E70A9E49666}"/>
              </a:ext>
            </a:extLst>
          </p:cNvPr>
          <p:cNvSpPr txBox="1"/>
          <p:nvPr/>
        </p:nvSpPr>
        <p:spPr bwMode="auto">
          <a:xfrm>
            <a:off x="9153736" y="3606628"/>
            <a:ext cx="1073945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Intermedio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B19FB3E-F725-8945-93E2-3E70A9E49666}"/>
              </a:ext>
            </a:extLst>
          </p:cNvPr>
          <p:cNvSpPr txBox="1"/>
          <p:nvPr/>
        </p:nvSpPr>
        <p:spPr bwMode="auto">
          <a:xfrm>
            <a:off x="9153736" y="3243566"/>
            <a:ext cx="70501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Basso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B19FB3E-F725-8945-93E2-3E70A9E49666}"/>
              </a:ext>
            </a:extLst>
          </p:cNvPr>
          <p:cNvSpPr txBox="1"/>
          <p:nvPr/>
        </p:nvSpPr>
        <p:spPr bwMode="auto">
          <a:xfrm>
            <a:off x="9025919" y="2851557"/>
            <a:ext cx="1910984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Categorie</a:t>
            </a:r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Rischio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B19FB3E-F725-8945-93E2-3E70A9E49666}"/>
              </a:ext>
            </a:extLst>
          </p:cNvPr>
          <p:cNvSpPr txBox="1"/>
          <p:nvPr/>
        </p:nvSpPr>
        <p:spPr bwMode="auto">
          <a:xfrm>
            <a:off x="11252348" y="2784966"/>
            <a:ext cx="949178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Trapianto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A3501637-B714-3DFA-2AED-13CD28F99A90}"/>
              </a:ext>
            </a:extLst>
          </p:cNvPr>
          <p:cNvGrpSpPr/>
          <p:nvPr/>
        </p:nvGrpSpPr>
        <p:grpSpPr>
          <a:xfrm>
            <a:off x="262290" y="2852006"/>
            <a:ext cx="4611015" cy="3620046"/>
            <a:chOff x="68585" y="2204354"/>
            <a:chExt cx="4220415" cy="3299602"/>
          </a:xfrm>
        </p:grpSpPr>
        <p:pic>
          <p:nvPicPr>
            <p:cNvPr id="31" name="Immagine 30" descr="Immagine che contiene testo, schermata, menu, documento&#10;&#10;Il contenuto generato dall'IA potrebbe non essere corretto.">
              <a:extLst>
                <a:ext uri="{FF2B5EF4-FFF2-40B4-BE49-F238E27FC236}">
                  <a16:creationId xmlns:a16="http://schemas.microsoft.com/office/drawing/2014/main" id="{993030B3-DEDE-748E-A4C7-01250EE19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5019"/>
            <a:stretch/>
          </p:blipFill>
          <p:spPr>
            <a:xfrm>
              <a:off x="68585" y="2214922"/>
              <a:ext cx="2468299" cy="3289034"/>
            </a:xfrm>
            <a:prstGeom prst="rect">
              <a:avLst/>
            </a:prstGeom>
          </p:spPr>
        </p:pic>
        <p:pic>
          <p:nvPicPr>
            <p:cNvPr id="40" name="Immagine 39" descr="Immagine che contiene testo, schermata, menu, documento&#10;&#10;Il contenuto generato dall'IA potrebbe non essere corretto.">
              <a:extLst>
                <a:ext uri="{FF2B5EF4-FFF2-40B4-BE49-F238E27FC236}">
                  <a16:creationId xmlns:a16="http://schemas.microsoft.com/office/drawing/2014/main" id="{B2035177-26CD-2A90-8FDF-2A863321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0747" r="-3803"/>
            <a:stretch/>
          </p:blipFill>
          <p:spPr>
            <a:xfrm>
              <a:off x="2541556" y="2204354"/>
              <a:ext cx="1747444" cy="3289034"/>
            </a:xfrm>
            <a:prstGeom prst="rect">
              <a:avLst/>
            </a:prstGeom>
          </p:spPr>
        </p:pic>
      </p:grpSp>
      <p:pic>
        <p:nvPicPr>
          <p:cNvPr id="45" name="Immagine 44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80B168FA-1DAF-6833-EA31-F1DBD2D11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42" y="1648280"/>
            <a:ext cx="3890964" cy="11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F1C50F-B296-A122-9820-5F350F683C46}"/>
              </a:ext>
            </a:extLst>
          </p:cNvPr>
          <p:cNvSpPr txBox="1"/>
          <p:nvPr/>
        </p:nvSpPr>
        <p:spPr>
          <a:xfrm>
            <a:off x="2124900" y="132933"/>
            <a:ext cx="7199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C00000"/>
                </a:solidFill>
              </a:rPr>
              <a:t>Durante il Decorso della Malattia</a:t>
            </a:r>
            <a:endParaRPr lang="it-US" sz="40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12438" y="1722474"/>
            <a:ext cx="113024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Controlli esami del sangue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Visite di Controllo (variabile a secondo della diagnosi e della classe di rischio o delle necessità cliniche): valutazione clinica e/o necessità di inizio o cambio terapia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Controlli con altri specialisti (ad es, dermatologo) e modifiche delle terapie concomitanti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Modifiche alle Terapie per sintomi associati alla malattia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Collaborazione con il Medico curante ( controllo dei fattori di rischio cardiovascolari: ipercolesterolemia, ipertensione, diabete, obesità, </a:t>
            </a:r>
            <a:r>
              <a:rPr lang="it-IT" sz="2400" dirty="0" err="1">
                <a:solidFill>
                  <a:srgbClr val="002060"/>
                </a:solidFill>
              </a:rPr>
              <a:t>ecc</a:t>
            </a:r>
            <a:r>
              <a:rPr lang="it-IT" sz="2400" dirty="0">
                <a:solidFill>
                  <a:srgbClr val="002060"/>
                </a:solidFill>
              </a:rPr>
              <a:t>…)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Ripetere la biopsia osteomidollare ( BOM)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Ripetere le analisi molecolari ( </a:t>
            </a:r>
            <a:r>
              <a:rPr lang="it-IT" sz="2400" i="1" dirty="0">
                <a:solidFill>
                  <a:srgbClr val="002060"/>
                </a:solidFill>
              </a:rPr>
              <a:t>JAK2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i="1" dirty="0">
                <a:solidFill>
                  <a:srgbClr val="002060"/>
                </a:solidFill>
              </a:rPr>
              <a:t>MPL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i="1" dirty="0">
                <a:solidFill>
                  <a:srgbClr val="002060"/>
                </a:solidFill>
              </a:rPr>
              <a:t>CALR</a:t>
            </a:r>
            <a:r>
              <a:rPr lang="it-IT" sz="2400" dirty="0">
                <a:solidFill>
                  <a:srgbClr val="002060"/>
                </a:solidFill>
              </a:rPr>
              <a:t>, ……NGS….)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03682" y="983974"/>
            <a:ext cx="207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2"/>
                </a:solidFill>
              </a:rPr>
              <a:t>Cosa fare: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2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63A5E4-41E8-874D-A88B-743E74EB5C66}"/>
              </a:ext>
            </a:extLst>
          </p:cNvPr>
          <p:cNvSpPr txBox="1"/>
          <p:nvPr/>
        </p:nvSpPr>
        <p:spPr>
          <a:xfrm>
            <a:off x="194152" y="709925"/>
            <a:ext cx="11574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La mielofibrosi è una neoplasie mieloproliferative croniche, malattie della cellula staminale del midollo osseo</a:t>
            </a:r>
            <a:r>
              <a:rPr lang="it-IT" dirty="0">
                <a:solidFill>
                  <a:schemeClr val="accent2"/>
                </a:solidFill>
              </a:rPr>
              <a:t>. </a:t>
            </a:r>
            <a:r>
              <a:rPr lang="it-IT" dirty="0">
                <a:solidFill>
                  <a:srgbClr val="002060"/>
                </a:solidFill>
              </a:rPr>
              <a:t>E’ considerata una malattia rara, ca 1 caso/100.000.</a:t>
            </a:r>
          </a:p>
          <a:p>
            <a:pPr algn="just">
              <a:spcBef>
                <a:spcPts val="600"/>
              </a:spcBef>
            </a:pPr>
            <a:endParaRPr lang="it-IT" sz="800" dirty="0">
              <a:solidFill>
                <a:srgbClr val="002060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Il termine “</a:t>
            </a:r>
            <a:r>
              <a:rPr lang="it-IT" dirty="0">
                <a:solidFill>
                  <a:srgbClr val="C00000"/>
                </a:solidFill>
              </a:rPr>
              <a:t>mieloproliferative</a:t>
            </a:r>
            <a:r>
              <a:rPr lang="it-IT" dirty="0">
                <a:solidFill>
                  <a:srgbClr val="002060"/>
                </a:solidFill>
              </a:rPr>
              <a:t>” indica che si tratta di un’alterazione delle cellule del midollo osso che induce una proliferazione eccessiva di cellule mieloidi (globuli rossi, granulociti, piastrine).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sz="800" dirty="0">
              <a:solidFill>
                <a:srgbClr val="002060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Al microscopio il midollo osseo presenta una </a:t>
            </a:r>
            <a:r>
              <a:rPr lang="it-IT" b="1" dirty="0">
                <a:solidFill>
                  <a:srgbClr val="C00000"/>
                </a:solidFill>
              </a:rPr>
              <a:t>fibrosi</a:t>
            </a:r>
            <a:r>
              <a:rPr lang="it-IT" dirty="0">
                <a:solidFill>
                  <a:srgbClr val="002060"/>
                </a:solidFill>
              </a:rPr>
              <a:t> (un insieme di fibre isolate o intrecciate tra di loro) che modifica la struttura del midollo osseo non consentendogli più di funzionare correttamente. 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496645"/>
            <a:ext cx="10744200" cy="31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2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407705" y="-3691"/>
            <a:ext cx="75099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srgbClr val="C00000"/>
                </a:solidFill>
              </a:rPr>
              <a:t>Come si manifesta la Mielofibrosi?</a:t>
            </a:r>
          </a:p>
          <a:p>
            <a:pPr algn="ctr"/>
            <a:r>
              <a:rPr lang="it-IT" sz="4000" b="1" dirty="0">
                <a:solidFill>
                  <a:srgbClr val="C00000"/>
                </a:solidFill>
              </a:rPr>
              <a:t>Esami di Laboratorio</a:t>
            </a:r>
          </a:p>
        </p:txBody>
      </p:sp>
      <p:sp>
        <p:nvSpPr>
          <p:cNvPr id="9" name="Rettangolo 8"/>
          <p:cNvSpPr/>
          <p:nvPr/>
        </p:nvSpPr>
        <p:spPr>
          <a:xfrm>
            <a:off x="535305" y="1273128"/>
            <a:ext cx="1184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La mielofibrosi si caratterizza per una elevata eterogeneità degli esami di laboratorio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23" y="2528291"/>
            <a:ext cx="2419871" cy="212006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53478" y="2051658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Globuli Bianchi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7010400" y="6615330"/>
            <a:ext cx="52745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rgbClr val="002060"/>
                </a:solidFill>
              </a:rPr>
              <a:t>Tefferi A. Mayo </a:t>
            </a:r>
            <a:r>
              <a:rPr lang="it-IT" sz="1000" dirty="0" err="1">
                <a:solidFill>
                  <a:srgbClr val="002060"/>
                </a:solidFill>
              </a:rPr>
              <a:t>Clin</a:t>
            </a:r>
            <a:r>
              <a:rPr lang="it-IT" sz="1000" dirty="0">
                <a:solidFill>
                  <a:srgbClr val="002060"/>
                </a:solidFill>
              </a:rPr>
              <a:t> </a:t>
            </a:r>
            <a:r>
              <a:rPr lang="it-IT" sz="1000" dirty="0" err="1">
                <a:solidFill>
                  <a:srgbClr val="002060"/>
                </a:solidFill>
              </a:rPr>
              <a:t>Proc</a:t>
            </a:r>
            <a:r>
              <a:rPr lang="it-IT" sz="1000" dirty="0">
                <a:solidFill>
                  <a:srgbClr val="002060"/>
                </a:solidFill>
              </a:rPr>
              <a:t>. 2012;87:25–33; 2. </a:t>
            </a:r>
            <a:r>
              <a:rPr lang="it-IT" sz="1000" dirty="0" err="1">
                <a:solidFill>
                  <a:srgbClr val="002060"/>
                </a:solidFill>
              </a:rPr>
              <a:t>Schlappi</a:t>
            </a:r>
            <a:r>
              <a:rPr lang="it-IT" sz="1000" dirty="0">
                <a:solidFill>
                  <a:srgbClr val="002060"/>
                </a:solidFill>
              </a:rPr>
              <a:t> C, et al. </a:t>
            </a:r>
            <a:r>
              <a:rPr lang="it-IT" sz="1000" dirty="0" err="1">
                <a:solidFill>
                  <a:srgbClr val="002060"/>
                </a:solidFill>
              </a:rPr>
              <a:t>Pediatrics</a:t>
            </a:r>
            <a:r>
              <a:rPr lang="it-IT" sz="1000" dirty="0">
                <a:solidFill>
                  <a:srgbClr val="002060"/>
                </a:solidFill>
              </a:rPr>
              <a:t>. 2018;142(1):e20173804</a:t>
            </a:r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121708" y="2002332"/>
            <a:ext cx="2988897" cy="46023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7E5C8FE-D003-2B69-0B96-617CFE0A3BF8}"/>
              </a:ext>
            </a:extLst>
          </p:cNvPr>
          <p:cNvGrpSpPr/>
          <p:nvPr/>
        </p:nvGrpSpPr>
        <p:grpSpPr>
          <a:xfrm>
            <a:off x="3156772" y="2002332"/>
            <a:ext cx="3086100" cy="4602363"/>
            <a:chOff x="3156772" y="2002332"/>
            <a:chExt cx="3086100" cy="4602363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4043232" y="2099497"/>
              <a:ext cx="1364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</a:rPr>
                <a:t>Globuli rossi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3156772" y="2868940"/>
              <a:ext cx="30861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40% alla diagnosi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60% dopo 1 anno dalla diagnosi</a:t>
              </a:r>
            </a:p>
            <a:p>
              <a:pPr marL="285750" indent="-285750">
                <a:buFontTx/>
                <a:buChar char="-"/>
              </a:pP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826474" y="2601355"/>
              <a:ext cx="1746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Anemia </a:t>
              </a:r>
              <a:r>
                <a:rPr lang="it-IT" sz="1200" dirty="0">
                  <a:solidFill>
                    <a:srgbClr val="C00000"/>
                  </a:solidFill>
                </a:rPr>
                <a:t>(</a:t>
              </a:r>
              <a:r>
                <a:rPr lang="it-IT" sz="1200" dirty="0" err="1">
                  <a:solidFill>
                    <a:srgbClr val="C00000"/>
                  </a:solidFill>
                </a:rPr>
                <a:t>Hb</a:t>
              </a:r>
              <a:r>
                <a:rPr lang="it-IT" sz="1200" dirty="0">
                  <a:solidFill>
                    <a:srgbClr val="C00000"/>
                  </a:solidFill>
                </a:rPr>
                <a:t> &lt;10g/dl)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595408" y="3613588"/>
              <a:ext cx="2208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rgbClr val="C00000"/>
                  </a:solidFill>
                </a:rPr>
                <a:t>Anemia che richiede </a:t>
              </a:r>
            </a:p>
            <a:p>
              <a:pPr algn="ctr"/>
              <a:r>
                <a:rPr lang="it-IT" dirty="0">
                  <a:solidFill>
                    <a:srgbClr val="C00000"/>
                  </a:solidFill>
                </a:rPr>
                <a:t>trasfusioni </a:t>
              </a:r>
              <a:r>
                <a:rPr lang="it-IT" sz="1200" dirty="0">
                  <a:solidFill>
                    <a:srgbClr val="C00000"/>
                  </a:solidFill>
                </a:rPr>
                <a:t>(</a:t>
              </a:r>
              <a:r>
                <a:rPr lang="it-IT" sz="1200" dirty="0" err="1">
                  <a:solidFill>
                    <a:srgbClr val="C00000"/>
                  </a:solidFill>
                </a:rPr>
                <a:t>Hb</a:t>
              </a:r>
              <a:r>
                <a:rPr lang="it-IT" sz="1200" dirty="0">
                  <a:solidFill>
                    <a:srgbClr val="C00000"/>
                  </a:solidFill>
                </a:rPr>
                <a:t> &lt;8g/dl)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3294399" y="4250459"/>
              <a:ext cx="28108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25% alla diagnosi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45% dopo 1 anno dalla diagnosi</a:t>
              </a:r>
            </a:p>
            <a:p>
              <a:pPr marL="285750" indent="-285750">
                <a:buFontTx/>
                <a:buChar char="-"/>
              </a:pP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29" name="Rettangolo arrotondato 28"/>
            <p:cNvSpPr/>
            <p:nvPr/>
          </p:nvSpPr>
          <p:spPr>
            <a:xfrm>
              <a:off x="3156772" y="2002332"/>
              <a:ext cx="3086100" cy="460236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79E53B-657C-FE09-9E19-8CB73340EAE9}"/>
              </a:ext>
            </a:extLst>
          </p:cNvPr>
          <p:cNvSpPr txBox="1"/>
          <p:nvPr/>
        </p:nvSpPr>
        <p:spPr>
          <a:xfrm>
            <a:off x="73106" y="5012295"/>
            <a:ext cx="308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400" dirty="0">
                <a:solidFill>
                  <a:srgbClr val="002060"/>
                </a:solidFill>
              </a:rPr>
              <a:t>Possono essere presenti cellule non ancora mature (</a:t>
            </a:r>
            <a:r>
              <a:rPr lang="it-IT" sz="1400" dirty="0" err="1">
                <a:solidFill>
                  <a:srgbClr val="002060"/>
                </a:solidFill>
              </a:rPr>
              <a:t>promielociti</a:t>
            </a:r>
            <a:r>
              <a:rPr lang="it-IT" sz="1400" dirty="0">
                <a:solidFill>
                  <a:srgbClr val="002060"/>
                </a:solidFill>
              </a:rPr>
              <a:t>, mielociti, metamielociti)</a:t>
            </a:r>
          </a:p>
          <a:p>
            <a:pPr marL="285750" indent="-285750">
              <a:buFontTx/>
              <a:buChar char="-"/>
            </a:pPr>
            <a:endParaRPr lang="it-IT" sz="14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1400" dirty="0">
                <a:solidFill>
                  <a:srgbClr val="002060"/>
                </a:solidFill>
              </a:rPr>
              <a:t>Possono essere presenti blasti (progenitori immaturi del midollo)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CF7A7EA-A45D-0B31-1646-9F9A135DD96F}"/>
              </a:ext>
            </a:extLst>
          </p:cNvPr>
          <p:cNvGrpSpPr/>
          <p:nvPr/>
        </p:nvGrpSpPr>
        <p:grpSpPr>
          <a:xfrm>
            <a:off x="6286961" y="2002331"/>
            <a:ext cx="3223727" cy="4602363"/>
            <a:chOff x="6286961" y="2002331"/>
            <a:chExt cx="3223727" cy="4602363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0309571-5CA4-09B7-3B30-28F7E8BBCA2C}"/>
                </a:ext>
              </a:extLst>
            </p:cNvPr>
            <p:cNvSpPr txBox="1"/>
            <p:nvPr/>
          </p:nvSpPr>
          <p:spPr>
            <a:xfrm>
              <a:off x="7455799" y="2002332"/>
              <a:ext cx="1023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</a:rPr>
                <a:t>Piastrine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6C0CAF9-E04B-F89B-1C8D-2C327FD3C4F0}"/>
                </a:ext>
              </a:extLst>
            </p:cNvPr>
            <p:cNvSpPr txBox="1"/>
            <p:nvPr/>
          </p:nvSpPr>
          <p:spPr>
            <a:xfrm>
              <a:off x="6424588" y="5104678"/>
              <a:ext cx="30861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20% alla diagnosi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30% dopo 1 anno dalla diagnosi</a:t>
              </a:r>
            </a:p>
            <a:p>
              <a:pPr marL="285750" indent="-285750">
                <a:buFontTx/>
                <a:buChar char="-"/>
              </a:pP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BF721EB-A334-2C56-FC46-D790A7C6D436}"/>
                </a:ext>
              </a:extLst>
            </p:cNvPr>
            <p:cNvSpPr txBox="1"/>
            <p:nvPr/>
          </p:nvSpPr>
          <p:spPr>
            <a:xfrm>
              <a:off x="7202525" y="4833277"/>
              <a:ext cx="1530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</a:rPr>
                <a:t>Piastrinopenia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123E88EF-69BB-B1C7-37E1-5E34280D9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5310" y="2563805"/>
              <a:ext cx="2324657" cy="1925866"/>
            </a:xfrm>
            <a:prstGeom prst="rect">
              <a:avLst/>
            </a:prstGeom>
          </p:spPr>
        </p:pic>
        <p:sp>
          <p:nvSpPr>
            <p:cNvPr id="20" name="Rettangolo arrotondato 29">
              <a:extLst>
                <a:ext uri="{FF2B5EF4-FFF2-40B4-BE49-F238E27FC236}">
                  <a16:creationId xmlns:a16="http://schemas.microsoft.com/office/drawing/2014/main" id="{2E45D64C-D2F9-4835-AF69-5B9589A9A6BA}"/>
                </a:ext>
              </a:extLst>
            </p:cNvPr>
            <p:cNvSpPr/>
            <p:nvPr/>
          </p:nvSpPr>
          <p:spPr>
            <a:xfrm>
              <a:off x="6286961" y="2002331"/>
              <a:ext cx="3086100" cy="460236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89A4F8E-87C2-3039-3D1D-4312C3A07E56}"/>
              </a:ext>
            </a:extLst>
          </p:cNvPr>
          <p:cNvGrpSpPr/>
          <p:nvPr/>
        </p:nvGrpSpPr>
        <p:grpSpPr>
          <a:xfrm>
            <a:off x="9444355" y="1899546"/>
            <a:ext cx="2747645" cy="4705147"/>
            <a:chOff x="9444355" y="1899546"/>
            <a:chExt cx="2747645" cy="4705147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7781A05-1341-5162-8B27-2B6E6E48A253}"/>
                </a:ext>
              </a:extLst>
            </p:cNvPr>
            <p:cNvSpPr txBox="1"/>
            <p:nvPr/>
          </p:nvSpPr>
          <p:spPr>
            <a:xfrm>
              <a:off x="9806921" y="1899547"/>
              <a:ext cx="20663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2060"/>
                  </a:solidFill>
                </a:rPr>
                <a:t>Altri esami </a:t>
              </a:r>
            </a:p>
            <a:p>
              <a:pPr algn="ctr"/>
              <a:r>
                <a:rPr lang="it-IT" b="1" dirty="0">
                  <a:solidFill>
                    <a:srgbClr val="002060"/>
                  </a:solidFill>
                </a:rPr>
                <a:t>tipicamente alterati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C7F32FD6-41C3-4AE5-0440-B8F63F60D23C}"/>
                </a:ext>
              </a:extLst>
            </p:cNvPr>
            <p:cNvSpPr txBox="1"/>
            <p:nvPr/>
          </p:nvSpPr>
          <p:spPr>
            <a:xfrm>
              <a:off x="9752047" y="2813692"/>
              <a:ext cx="243995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Aumento di LDH (</a:t>
              </a:r>
              <a:r>
                <a:rPr lang="it-IT" sz="1400" dirty="0" err="1">
                  <a:solidFill>
                    <a:srgbClr val="002060"/>
                  </a:solidFill>
                </a:rPr>
                <a:t>latticodeidrogenasi</a:t>
              </a:r>
              <a:r>
                <a:rPr lang="it-IT" sz="1400" dirty="0">
                  <a:solidFill>
                    <a:srgbClr val="002060"/>
                  </a:solidFill>
                </a:rPr>
                <a:t>)</a:t>
              </a:r>
            </a:p>
            <a:p>
              <a:pPr marL="285750" indent="-285750">
                <a:buFontTx/>
                <a:buChar char="-"/>
              </a:pPr>
              <a:endParaRPr lang="it-IT" sz="1400" dirty="0">
                <a:solidFill>
                  <a:srgbClr val="00206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Aumento acido urico</a:t>
              </a:r>
            </a:p>
            <a:p>
              <a:pPr marL="285750" indent="-285750">
                <a:buFontTx/>
                <a:buChar char="-"/>
              </a:pPr>
              <a:endParaRPr lang="it-IT" sz="1400" dirty="0">
                <a:solidFill>
                  <a:srgbClr val="002060"/>
                </a:solidFill>
              </a:endParaRPr>
            </a:p>
            <a:p>
              <a:pPr marL="285750" indent="-285750">
                <a:buFontTx/>
                <a:buChar char="-"/>
              </a:pPr>
              <a:endParaRPr lang="it-IT" sz="1400" dirty="0">
                <a:solidFill>
                  <a:srgbClr val="002060"/>
                </a:solidFill>
              </a:endParaRPr>
            </a:p>
            <a:p>
              <a:r>
                <a:rPr lang="it-IT" sz="1400" dirty="0">
                  <a:solidFill>
                    <a:srgbClr val="002060"/>
                  </a:solidFill>
                </a:rPr>
                <a:t>Meno frequenti: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rgbClr val="002060"/>
                  </a:solidFill>
                </a:rPr>
                <a:t>Enzimi epatici alterati</a:t>
              </a:r>
            </a:p>
            <a:p>
              <a:pPr marL="285750" indent="-285750">
                <a:buFontTx/>
                <a:buChar char="-"/>
              </a:pPr>
              <a:endParaRPr lang="it-IT" sz="1400" dirty="0">
                <a:solidFill>
                  <a:srgbClr val="002060"/>
                </a:solidFill>
              </a:endParaRPr>
            </a:p>
            <a:p>
              <a:pPr marL="285750" indent="-285750">
                <a:buFontTx/>
                <a:buChar char="-"/>
              </a:pP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24" name="Rettangolo arrotondato 30">
              <a:extLst>
                <a:ext uri="{FF2B5EF4-FFF2-40B4-BE49-F238E27FC236}">
                  <a16:creationId xmlns:a16="http://schemas.microsoft.com/office/drawing/2014/main" id="{10FE15B3-AE9A-AB4C-232F-C2A37ACB0AFE}"/>
                </a:ext>
              </a:extLst>
            </p:cNvPr>
            <p:cNvSpPr/>
            <p:nvPr/>
          </p:nvSpPr>
          <p:spPr>
            <a:xfrm>
              <a:off x="9444355" y="1899546"/>
              <a:ext cx="2642870" cy="470514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568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36944" y="-3691"/>
            <a:ext cx="3451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srgbClr val="C00000"/>
                </a:solidFill>
              </a:rPr>
              <a:t>Sintomi e Segni</a:t>
            </a:r>
          </a:p>
        </p:txBody>
      </p:sp>
      <p:sp>
        <p:nvSpPr>
          <p:cNvPr id="8" name="Rettangolo 7"/>
          <p:cNvSpPr/>
          <p:nvPr/>
        </p:nvSpPr>
        <p:spPr>
          <a:xfrm>
            <a:off x="342900" y="957043"/>
            <a:ext cx="11849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La malattia può essere scoperta per caso, per valori dell’</a:t>
            </a:r>
            <a:r>
              <a:rPr lang="it-IT" dirty="0" err="1">
                <a:solidFill>
                  <a:srgbClr val="002060"/>
                </a:solidFill>
              </a:rPr>
              <a:t>emocrommo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modestamenti</a:t>
            </a:r>
            <a:r>
              <a:rPr lang="it-IT" dirty="0">
                <a:solidFill>
                  <a:srgbClr val="002060"/>
                </a:solidFill>
              </a:rPr>
              <a:t> alterati,  o per la comparsa di sintomi , come ad esempio: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rcRect b="71631"/>
          <a:stretch/>
        </p:blipFill>
        <p:spPr>
          <a:xfrm>
            <a:off x="649165" y="1713221"/>
            <a:ext cx="10893669" cy="127936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7785508" y="6632258"/>
            <a:ext cx="45047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>
                <a:solidFill>
                  <a:srgbClr val="002060"/>
                </a:solidFill>
              </a:rPr>
              <a:t>Geyer HL, et al. Blood. 2014;124:3529–37; Mesa R, et al. BMC Cancer. 2016;16:167</a:t>
            </a:r>
            <a:endParaRPr lang="en-US" sz="1000" dirty="0">
              <a:solidFill>
                <a:srgbClr val="002060"/>
              </a:solidFill>
            </a:endParaRPr>
          </a:p>
        </p:txBody>
      </p:sp>
      <p:pic>
        <p:nvPicPr>
          <p:cNvPr id="4" name="Immagine 3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43060C13-6177-0F8D-DFF5-1586FC8459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21" t="32299" r="30941"/>
          <a:stretch/>
        </p:blipFill>
        <p:spPr>
          <a:xfrm>
            <a:off x="342900" y="3211063"/>
            <a:ext cx="4307800" cy="32027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1668BAF-8391-EBEE-B642-DA0EC8810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42" y="3380023"/>
            <a:ext cx="3482701" cy="235305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A02D27FA-EF98-0189-54B7-D42AB7F4C093}"/>
              </a:ext>
            </a:extLst>
          </p:cNvPr>
          <p:cNvGrpSpPr/>
          <p:nvPr/>
        </p:nvGrpSpPr>
        <p:grpSpPr>
          <a:xfrm>
            <a:off x="5160569" y="3102430"/>
            <a:ext cx="2004208" cy="3372591"/>
            <a:chOff x="4190195" y="1778663"/>
            <a:chExt cx="1778275" cy="447075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26BB831-41E3-2DAE-B363-0DD15A791F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4" r="51426"/>
            <a:stretch/>
          </p:blipFill>
          <p:spPr bwMode="auto">
            <a:xfrm>
              <a:off x="4190195" y="1778663"/>
              <a:ext cx="1778275" cy="220928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80DE4E6-5B8B-2A45-5AE6-9498B9C5F0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68" t="3582" r="-1817" b="-3582"/>
            <a:stretch/>
          </p:blipFill>
          <p:spPr bwMode="auto">
            <a:xfrm>
              <a:off x="4190195" y="4040138"/>
              <a:ext cx="1778275" cy="220928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19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99A1C6-B22A-D990-09C5-32CB78595D45}"/>
              </a:ext>
            </a:extLst>
          </p:cNvPr>
          <p:cNvSpPr txBox="1"/>
          <p:nvPr/>
        </p:nvSpPr>
        <p:spPr>
          <a:xfrm>
            <a:off x="2519221" y="108857"/>
            <a:ext cx="7458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US" sz="3600" b="1" dirty="0">
                <a:solidFill>
                  <a:srgbClr val="C00000"/>
                </a:solidFill>
              </a:rPr>
              <a:t>Cosa F</a:t>
            </a:r>
            <a:r>
              <a:rPr lang="it-IT" sz="3600" b="1" dirty="0">
                <a:solidFill>
                  <a:srgbClr val="C00000"/>
                </a:solidFill>
              </a:rPr>
              <a:t>a</a:t>
            </a:r>
            <a:r>
              <a:rPr lang="it-US" sz="3600" b="1" dirty="0">
                <a:solidFill>
                  <a:srgbClr val="C00000"/>
                </a:solidFill>
              </a:rPr>
              <a:t>re </a:t>
            </a:r>
            <a:r>
              <a:rPr lang="it-US" sz="3600" b="1">
                <a:solidFill>
                  <a:srgbClr val="C00000"/>
                </a:solidFill>
              </a:rPr>
              <a:t>per </a:t>
            </a:r>
            <a:r>
              <a:rPr lang="it-IT" sz="3600" b="1" dirty="0">
                <a:solidFill>
                  <a:srgbClr val="C00000"/>
                </a:solidFill>
              </a:rPr>
              <a:t>Giungere alla</a:t>
            </a:r>
            <a:r>
              <a:rPr lang="it-US" sz="3600" b="1">
                <a:solidFill>
                  <a:srgbClr val="C00000"/>
                </a:solidFill>
              </a:rPr>
              <a:t> </a:t>
            </a:r>
            <a:r>
              <a:rPr lang="it-US" sz="3600" b="1" dirty="0">
                <a:solidFill>
                  <a:srgbClr val="C00000"/>
                </a:solidFill>
              </a:rPr>
              <a:t>Diagnosi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6F81E3-F87D-65DA-30BA-96A9EC363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58" y="666599"/>
            <a:ext cx="10262084" cy="574300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092451" y="3251576"/>
            <a:ext cx="257175" cy="28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2060"/>
                </a:solidFill>
              </a:rPr>
              <a:t>*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5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6225" y="1144965"/>
            <a:ext cx="1137285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</a:rPr>
              <a:t>Esistono due forme di mielofibrosi: </a:t>
            </a:r>
          </a:p>
          <a:p>
            <a:pPr algn="just"/>
            <a:endParaRPr lang="it-IT" sz="2400" dirty="0">
              <a:solidFill>
                <a:srgbClr val="002060"/>
              </a:solidFill>
            </a:endParaRPr>
          </a:p>
          <a:p>
            <a:pPr algn="just"/>
            <a:r>
              <a:rPr lang="it-IT" sz="2400" b="1" dirty="0">
                <a:solidFill>
                  <a:srgbClr val="002060"/>
                </a:solidFill>
              </a:rPr>
              <a:t>Primaria</a:t>
            </a:r>
            <a:r>
              <a:rPr lang="it-IT" sz="2400" dirty="0">
                <a:solidFill>
                  <a:srgbClr val="002060"/>
                </a:solidFill>
              </a:rPr>
              <a:t> (o idiopatica, dal greco “malattia che origina da se stessa”). Così chiamata perché non è associata o preceduta da altre malattie.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Si riconoscono due varianti:</a:t>
            </a:r>
          </a:p>
          <a:p>
            <a:pPr marL="250603" indent="-250603" algn="just">
              <a:lnSpc>
                <a:spcPts val="3280"/>
              </a:lnSpc>
              <a:buFontTx/>
              <a:buChar char="-"/>
            </a:pPr>
            <a:r>
              <a:rPr lang="it-IT" sz="2400" b="1" dirty="0">
                <a:solidFill>
                  <a:schemeClr val="accent2"/>
                </a:solidFill>
              </a:rPr>
              <a:t>MF primaria </a:t>
            </a:r>
            <a:r>
              <a:rPr lang="it-IT" sz="2400" b="1" dirty="0" err="1">
                <a:solidFill>
                  <a:schemeClr val="accent2"/>
                </a:solidFill>
              </a:rPr>
              <a:t>prefibrotica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</a:rPr>
              <a:t>(MF0-MF1)</a:t>
            </a:r>
          </a:p>
          <a:p>
            <a:pPr marL="250603" indent="-250603" algn="just">
              <a:lnSpc>
                <a:spcPts val="3280"/>
              </a:lnSpc>
              <a:buFontTx/>
              <a:buChar char="-"/>
            </a:pPr>
            <a:r>
              <a:rPr lang="it-IT" sz="2400" b="1" dirty="0">
                <a:solidFill>
                  <a:schemeClr val="accent2"/>
                </a:solidFill>
              </a:rPr>
              <a:t>MF primaria franca </a:t>
            </a:r>
            <a:r>
              <a:rPr lang="it-IT" sz="2400" dirty="0">
                <a:solidFill>
                  <a:srgbClr val="002060"/>
                </a:solidFill>
              </a:rPr>
              <a:t>( MF2-MF3)</a:t>
            </a:r>
          </a:p>
          <a:p>
            <a:pPr algn="just"/>
            <a:endParaRPr lang="it-IT" sz="2400" dirty="0">
              <a:solidFill>
                <a:srgbClr val="002060"/>
              </a:solidFill>
            </a:endParaRPr>
          </a:p>
          <a:p>
            <a:pPr algn="just"/>
            <a:endParaRPr lang="it-IT" sz="2400" dirty="0">
              <a:solidFill>
                <a:srgbClr val="002060"/>
              </a:solidFill>
            </a:endParaRPr>
          </a:p>
          <a:p>
            <a:pPr algn="just"/>
            <a:r>
              <a:rPr lang="it-IT" sz="2400" b="1" dirty="0">
                <a:solidFill>
                  <a:srgbClr val="002060"/>
                </a:solidFill>
              </a:rPr>
              <a:t>Secondaria</a:t>
            </a:r>
            <a:r>
              <a:rPr lang="it-IT" sz="2400" dirty="0">
                <a:solidFill>
                  <a:srgbClr val="002060"/>
                </a:solidFill>
              </a:rPr>
              <a:t>, evoluzione di un’altra malattia mieloproliferativa cronica, come la policitemia vera o la trombocitemia essenziale : </a:t>
            </a:r>
            <a:r>
              <a:rPr lang="it-IT" sz="2400" b="1" dirty="0">
                <a:solidFill>
                  <a:schemeClr val="accent2"/>
                </a:solidFill>
              </a:rPr>
              <a:t>PPV-MF</a:t>
            </a:r>
            <a:r>
              <a:rPr lang="it-IT" sz="2400" dirty="0">
                <a:solidFill>
                  <a:srgbClr val="002060"/>
                </a:solidFill>
              </a:rPr>
              <a:t> o </a:t>
            </a:r>
            <a:r>
              <a:rPr lang="it-IT" sz="2400" b="1" dirty="0">
                <a:solidFill>
                  <a:schemeClr val="accent2"/>
                </a:solidFill>
              </a:rPr>
              <a:t>PET-MF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(MF2–MF3).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99A1C6-B22A-D990-09C5-32CB78595D45}"/>
              </a:ext>
            </a:extLst>
          </p:cNvPr>
          <p:cNvSpPr txBox="1"/>
          <p:nvPr/>
        </p:nvSpPr>
        <p:spPr>
          <a:xfrm>
            <a:off x="1771396" y="213632"/>
            <a:ext cx="870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</a:rPr>
              <a:t>Si riconoscono forme diverse  di Mielofibrosi</a:t>
            </a:r>
            <a:endParaRPr lang="it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CasellaDiTesto 2128">
            <a:extLst>
              <a:ext uri="{FF2B5EF4-FFF2-40B4-BE49-F238E27FC236}">
                <a16:creationId xmlns:a16="http://schemas.microsoft.com/office/drawing/2014/main" id="{665F7CDE-D928-E78B-9E8D-0107834E49D0}"/>
              </a:ext>
            </a:extLst>
          </p:cNvPr>
          <p:cNvSpPr txBox="1"/>
          <p:nvPr/>
        </p:nvSpPr>
        <p:spPr>
          <a:xfrm>
            <a:off x="370286" y="61398"/>
            <a:ext cx="9307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US" sz="3600" b="1" dirty="0">
                <a:solidFill>
                  <a:srgbClr val="C00000"/>
                </a:solidFill>
              </a:rPr>
              <a:t>Come Fare Diagnosi</a:t>
            </a:r>
            <a:r>
              <a:rPr lang="it-IT" sz="3600" b="1" dirty="0">
                <a:solidFill>
                  <a:srgbClr val="C00000"/>
                </a:solidFill>
              </a:rPr>
              <a:t>: ricerca mutazioni nei geni</a:t>
            </a:r>
            <a:r>
              <a:rPr lang="it-US" sz="36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269" y="893729"/>
            <a:ext cx="6324465" cy="45852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98" y="4027796"/>
            <a:ext cx="3393684" cy="26492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589" y="4982191"/>
            <a:ext cx="2219136" cy="16948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00813" y="5489668"/>
            <a:ext cx="368678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Nei pazienti con nessun gene (driver) mutato </a:t>
            </a:r>
            <a:r>
              <a:rPr lang="it-IT" b="1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it-IT" b="1" dirty="0">
                <a:solidFill>
                  <a:srgbClr val="002060"/>
                </a:solidFill>
              </a:rPr>
              <a:t>ricercare altri marcatori genetici di malattia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1" name="Connettore diritto 10"/>
          <p:cNvCxnSpPr/>
          <p:nvPr/>
        </p:nvCxnSpPr>
        <p:spPr>
          <a:xfrm flipV="1">
            <a:off x="5544766" y="5489668"/>
            <a:ext cx="1556047" cy="9233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5544766" y="6412998"/>
            <a:ext cx="155604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007682" y="4404958"/>
            <a:ext cx="139256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Geni Driver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E7BDEE-C4A5-F1E9-43F4-AA3990D94CA7}"/>
              </a:ext>
            </a:extLst>
          </p:cNvPr>
          <p:cNvSpPr txBox="1"/>
          <p:nvPr/>
        </p:nvSpPr>
        <p:spPr>
          <a:xfrm>
            <a:off x="10706734" y="2597612"/>
            <a:ext cx="138112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Studio del </a:t>
            </a:r>
            <a:r>
              <a:rPr lang="it-IT" b="1" dirty="0">
                <a:solidFill>
                  <a:schemeClr val="accent2"/>
                </a:solidFill>
              </a:rPr>
              <a:t>cariotipo</a:t>
            </a:r>
            <a:r>
              <a:rPr lang="it-IT" dirty="0">
                <a:solidFill>
                  <a:srgbClr val="002060"/>
                </a:solidFill>
              </a:rPr>
              <a:t> su sangue midollare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14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LL05__0022">
            <a:extLst>
              <a:ext uri="{FF2B5EF4-FFF2-40B4-BE49-F238E27FC236}">
                <a16:creationId xmlns:a16="http://schemas.microsoft.com/office/drawing/2014/main" id="{E27BEF76-A369-D7A9-FA6E-CA1F35CD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b="3935"/>
          <a:stretch>
            <a:fillRect/>
          </a:stretch>
        </p:blipFill>
        <p:spPr bwMode="auto">
          <a:xfrm>
            <a:off x="5308077" y="2066303"/>
            <a:ext cx="4476996" cy="335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F46BF786-EA05-2E2C-13B1-2FE4B988F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t="17735" r="14547"/>
          <a:stretch/>
        </p:blipFill>
        <p:spPr bwMode="auto">
          <a:xfrm>
            <a:off x="486888" y="2030844"/>
            <a:ext cx="4476995" cy="340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874B76-5580-D649-722B-E4610E8BAB8F}"/>
              </a:ext>
            </a:extLst>
          </p:cNvPr>
          <p:cNvSpPr txBox="1"/>
          <p:nvPr/>
        </p:nvSpPr>
        <p:spPr>
          <a:xfrm>
            <a:off x="2219640" y="61398"/>
            <a:ext cx="560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US" sz="3600" b="1" dirty="0">
                <a:solidFill>
                  <a:srgbClr val="C00000"/>
                </a:solidFill>
              </a:rPr>
              <a:t>Come Fare Diagnosi</a:t>
            </a:r>
            <a:r>
              <a:rPr lang="it-IT" sz="3600" b="1" dirty="0">
                <a:solidFill>
                  <a:srgbClr val="C00000"/>
                </a:solidFill>
              </a:rPr>
              <a:t>: la BOM</a:t>
            </a:r>
            <a:endParaRPr lang="it-US" sz="3600" b="1" dirty="0">
              <a:solidFill>
                <a:srgbClr val="C00000"/>
              </a:solidFill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B340172-5EF1-3BED-8405-003CBDAEFA5B}"/>
              </a:ext>
            </a:extLst>
          </p:cNvPr>
          <p:cNvCxnSpPr/>
          <p:nvPr/>
        </p:nvCxnSpPr>
        <p:spPr>
          <a:xfrm flipV="1">
            <a:off x="3211551" y="5241073"/>
            <a:ext cx="278781" cy="11820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A2F261C-C4B6-3C33-C5B1-359F1342EE2C}"/>
              </a:ext>
            </a:extLst>
          </p:cNvPr>
          <p:cNvCxnSpPr/>
          <p:nvPr/>
        </p:nvCxnSpPr>
        <p:spPr>
          <a:xfrm flipV="1">
            <a:off x="441536" y="3473604"/>
            <a:ext cx="278781" cy="11820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E579C81-9C82-50E5-7429-8F49844A50BA}"/>
              </a:ext>
            </a:extLst>
          </p:cNvPr>
          <p:cNvCxnSpPr/>
          <p:nvPr/>
        </p:nvCxnSpPr>
        <p:spPr>
          <a:xfrm flipV="1">
            <a:off x="3927453" y="4242021"/>
            <a:ext cx="278781" cy="11820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002A94F-4F3D-855E-5ADE-8EC0053B6D42}"/>
              </a:ext>
            </a:extLst>
          </p:cNvPr>
          <p:cNvCxnSpPr/>
          <p:nvPr/>
        </p:nvCxnSpPr>
        <p:spPr>
          <a:xfrm flipV="1">
            <a:off x="1709829" y="4456770"/>
            <a:ext cx="278781" cy="11820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CA75BF4-D4D7-036D-FB2E-AA304E650A99}"/>
              </a:ext>
            </a:extLst>
          </p:cNvPr>
          <p:cNvCxnSpPr>
            <a:cxnSpLocks/>
          </p:cNvCxnSpPr>
          <p:nvPr/>
        </p:nvCxnSpPr>
        <p:spPr>
          <a:xfrm flipH="1">
            <a:off x="3990812" y="1827971"/>
            <a:ext cx="1033346" cy="6170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333A4B2-56BA-32CA-C0E8-9827A932770A}"/>
              </a:ext>
            </a:extLst>
          </p:cNvPr>
          <p:cNvSpPr txBox="1"/>
          <p:nvPr/>
        </p:nvSpPr>
        <p:spPr>
          <a:xfrm>
            <a:off x="1849219" y="5832087"/>
            <a:ext cx="14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megacariociti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C5437DC-D330-92A1-1DAA-11C8C0080016}"/>
              </a:ext>
            </a:extLst>
          </p:cNvPr>
          <p:cNvSpPr txBox="1"/>
          <p:nvPr/>
        </p:nvSpPr>
        <p:spPr>
          <a:xfrm>
            <a:off x="6825768" y="5832087"/>
            <a:ext cx="78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fibrosi</a:t>
            </a:r>
          </a:p>
        </p:txBody>
      </p:sp>
    </p:spTree>
    <p:extLst>
      <p:ext uri="{BB962C8B-B14F-4D97-AF65-F5344CB8AC3E}">
        <p14:creationId xmlns:p14="http://schemas.microsoft.com/office/powerpoint/2010/main" val="2452419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6B85903F-1F0F-81DD-FFE9-E69D2FFA7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0" y="2455469"/>
            <a:ext cx="5569032" cy="3617269"/>
          </a:xfrm>
          <a:prstGeom prst="rect">
            <a:avLst/>
          </a:prstGeom>
        </p:spPr>
      </p:pic>
      <p:pic>
        <p:nvPicPr>
          <p:cNvPr id="7" name="Immagine 6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3A80552C-ADB7-F606-0CF1-8688D2999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1563929"/>
            <a:ext cx="4690258" cy="1001803"/>
          </a:xfrm>
          <a:prstGeom prst="rect">
            <a:avLst/>
          </a:prstGeom>
        </p:spPr>
      </p:pic>
      <p:pic>
        <p:nvPicPr>
          <p:cNvPr id="9" name="Immagine 8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390E93CD-D033-1CF0-50F4-ECFCB6ECF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170" y="2359883"/>
            <a:ext cx="4763766" cy="31236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A7516BF-DC9D-C85F-7047-2B5EDBB8E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387" y="1886697"/>
            <a:ext cx="5111754" cy="2159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ED70E5-D4F3-1196-FDD3-BCCC4329C15C}"/>
              </a:ext>
            </a:extLst>
          </p:cNvPr>
          <p:cNvSpPr txBox="1"/>
          <p:nvPr/>
        </p:nvSpPr>
        <p:spPr>
          <a:xfrm>
            <a:off x="602639" y="61398"/>
            <a:ext cx="8843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</a:rPr>
              <a:t>Calcolare il rischio associato alla mielofibrosi: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</a:rPr>
              <a:t>aiuta nelle decisioni terapeutiche</a:t>
            </a:r>
            <a:endParaRPr lang="it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154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671</Words>
  <Application>Microsoft Macintosh PowerPoint</Application>
  <PresentationFormat>Widescreen</PresentationFormat>
  <Paragraphs>110</Paragraphs>
  <Slides>11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Cambria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alessandro vannucchi</cp:lastModifiedBy>
  <cp:revision>42</cp:revision>
  <dcterms:created xsi:type="dcterms:W3CDTF">2024-05-10T07:18:08Z</dcterms:created>
  <dcterms:modified xsi:type="dcterms:W3CDTF">2025-05-16T20:47:53Z</dcterms:modified>
</cp:coreProperties>
</file>